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Roboto"/>
      <p:regular r:id="rId12"/>
      <p:bold r:id="rId13"/>
      <p:italic r:id="rId14"/>
      <p:boldItalic r:id="rId15"/>
    </p:embeddedFont>
    <p:embeddedFont>
      <p:font typeface="Pacifico"/>
      <p:regular r:id="rId16"/>
    </p:embeddedFont>
    <p:embeddedFont>
      <p:font typeface="Helvetica Neue"/>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HelveticaNeue-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HelveticaNeue-regular.fntdata"/><Relationship Id="rId16" Type="http://schemas.openxmlformats.org/officeDocument/2006/relationships/font" Target="fonts/Pacifico-regular.fntdata"/><Relationship Id="rId5" Type="http://schemas.openxmlformats.org/officeDocument/2006/relationships/notesMaster" Target="notesMasters/notesMaster1.xml"/><Relationship Id="rId19" Type="http://schemas.openxmlformats.org/officeDocument/2006/relationships/font" Target="fonts/HelveticaNeue-italic.fntdata"/><Relationship Id="rId6" Type="http://schemas.openxmlformats.org/officeDocument/2006/relationships/slide" Target="slides/slide1.xml"/><Relationship Id="rId18" Type="http://schemas.openxmlformats.org/officeDocument/2006/relationships/font" Target="fonts/HelveticaNeue-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87d2aec819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87d2aec819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419" sz="2500"/>
              <a:t>How might we create strategies that can reduce the risk of mental and physical problems during isolation periods?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87d2aec819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87d2aec819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87d2aec819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87d2aec819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sz="1600"/>
              <a:t>Time and space will not be a problem anymore if we integrated artificial intelligence and machine learning to develop new algoriths that allow us to have conversations and share emotions at any moment.</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s-419" sz="1600"/>
              <a:t>Imagine sharing a dinner with your loved one at the same time from Peru to Japan, attending school at various times of the day because traditional education is not for all children, and even playing basketball with your grandchildren at the age of 90.</a:t>
            </a:r>
            <a:endParaRPr sz="1600"/>
          </a:p>
          <a:p>
            <a:pPr indent="0" lvl="0" marL="0" rtl="0" algn="l">
              <a:spcBef>
                <a:spcPts val="0"/>
              </a:spcBef>
              <a:spcAft>
                <a:spcPts val="0"/>
              </a:spcAft>
              <a:buNone/>
            </a:pPr>
            <a:r>
              <a:t/>
            </a:r>
            <a:endParaRPr sz="16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87d2aec81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87d2aec81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sz="1600"/>
              <a:t>Time and space will not be a problem anymore if we integrated artificial intelligence and machine learning to develop new algoriths that allow us to have conversations and share emotions at any moment.</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s-419" sz="1600"/>
              <a:t>Imagine sharing a dinner with your loved one at the same time from Peru to Japan, attending school at various times of the day because traditional education is not for all children, and even playing basketball with your grandchildren at the age of 90.</a:t>
            </a:r>
            <a:endParaRPr sz="1600"/>
          </a:p>
          <a:p>
            <a:pPr indent="0" lvl="0" marL="0" rtl="0" algn="l">
              <a:spcBef>
                <a:spcPts val="0"/>
              </a:spcBef>
              <a:spcAft>
                <a:spcPts val="0"/>
              </a:spcAft>
              <a:buNone/>
            </a:pPr>
            <a:r>
              <a:t/>
            </a:r>
            <a:endParaRPr sz="16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87d2aec819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87d2aec819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sz="1600"/>
              <a:t>Time and space will not be a problem anymore if we integrated artificial intelligence and machine learning to develop new algoriths that allow us to have conversations and share emotions at any moment.</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s-419" sz="1600"/>
              <a:t>Imagine sharing a dinner with your loved one at the same time from Peru to Japan, attending school at various times of the day because traditional education is not for all children, and even playing basketball with your grandchildren at the age of 90.</a:t>
            </a:r>
            <a:endParaRPr sz="1600"/>
          </a:p>
          <a:p>
            <a:pPr indent="0" lvl="0" marL="0" rtl="0" algn="l">
              <a:spcBef>
                <a:spcPts val="0"/>
              </a:spcBef>
              <a:spcAft>
                <a:spcPts val="0"/>
              </a:spcAft>
              <a:buNone/>
            </a:pPr>
            <a:r>
              <a:t/>
            </a:r>
            <a:endParaRPr sz="16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87d2aec819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87d2aec819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419"/>
              <a:t>2) Quienes somos y el reto</a:t>
            </a:r>
            <a:endParaRPr/>
          </a:p>
          <a:p>
            <a:pPr indent="0" lvl="0" marL="0" rtl="0" algn="l">
              <a:spcBef>
                <a:spcPts val="0"/>
              </a:spcBef>
              <a:spcAft>
                <a:spcPts val="0"/>
              </a:spcAft>
              <a:buNone/>
            </a:pPr>
            <a:r>
              <a:rPr lang="es-419"/>
              <a:t>3) a quien esta dirigido y problema que soluciona</a:t>
            </a:r>
            <a:endParaRPr/>
          </a:p>
          <a:p>
            <a:pPr indent="0" lvl="0" marL="0" rtl="0" algn="l">
              <a:spcBef>
                <a:spcPts val="0"/>
              </a:spcBef>
              <a:spcAft>
                <a:spcPts val="0"/>
              </a:spcAft>
              <a:buNone/>
            </a:pPr>
            <a:r>
              <a:rPr lang="es-419"/>
              <a:t>4) describe la idea y la tecnilogia</a:t>
            </a:r>
            <a:endParaRPr/>
          </a:p>
          <a:p>
            <a:pPr indent="0" lvl="0" marL="0" rtl="0" algn="l">
              <a:spcBef>
                <a:spcPts val="0"/>
              </a:spcBef>
              <a:spcAft>
                <a:spcPts val="0"/>
              </a:spcAft>
              <a:buNone/>
            </a:pPr>
            <a:r>
              <a:rPr lang="es-419"/>
              <a:t>5) future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5.png"/><Relationship Id="rId6"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1" Type="http://schemas.openxmlformats.org/officeDocument/2006/relationships/hyperlink" Target="https://humanresearchroadmap.nasa.gov/risks/risk.aspx?i=92" TargetMode="External"/><Relationship Id="rId10" Type="http://schemas.openxmlformats.org/officeDocument/2006/relationships/hyperlink" Target="https://humanresearchroadmap.nasa.gov/risks/risk.aspx?i=99" TargetMode="External"/><Relationship Id="rId13" Type="http://schemas.openxmlformats.org/officeDocument/2006/relationships/hyperlink" Target="https://www.nasa.gov/hrp/bodyinspace" TargetMode="External"/><Relationship Id="rId12" Type="http://schemas.openxmlformats.org/officeDocument/2006/relationships/hyperlink" Target="https://www.nasa.gov/feature/facts-and-figures" TargetMode="External"/><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9" Type="http://schemas.openxmlformats.org/officeDocument/2006/relationships/hyperlink" Target="https://humanresearchroadmap.nasa.gov/risks/risk.aspx?i=101" TargetMode="External"/><Relationship Id="rId15" Type="http://schemas.openxmlformats.org/officeDocument/2006/relationships/hyperlink" Target="https://taskbook.nasaprs.com/tbp/index.cfm?action=public_query_taskbook_content&amp;TASKID=12495" TargetMode="External"/><Relationship Id="rId14" Type="http://schemas.openxmlformats.org/officeDocument/2006/relationships/hyperlink" Target="https://www.nasa.gov/feature/an-astronaut-s-tips-for-living-in-space-or-anywhere" TargetMode="External"/><Relationship Id="rId16" Type="http://schemas.openxmlformats.org/officeDocument/2006/relationships/hyperlink" Target="https://www.nlm.nih.gov/dr2/Psychological_Stress_Associated_with_the_COVID-19_Crisis_14.pdf" TargetMode="External"/><Relationship Id="rId5" Type="http://schemas.openxmlformats.org/officeDocument/2006/relationships/hyperlink" Target="https://www.youtube.com/watch?v=H46sixz9Z4A&amp;feature=emb_title" TargetMode="External"/><Relationship Id="rId6" Type="http://schemas.openxmlformats.org/officeDocument/2006/relationships/hyperlink" Target="https://www.youtube.com/watch?v=FPinASEKA_I&amp;feature=youtu.be" TargetMode="External"/><Relationship Id="rId7" Type="http://schemas.openxmlformats.org/officeDocument/2006/relationships/hyperlink" Target="https://humanresearchroadmap.nasa.gov/risks/risk.aspx?i=99" TargetMode="External"/><Relationship Id="rId8" Type="http://schemas.openxmlformats.org/officeDocument/2006/relationships/hyperlink" Target="https://humanresearchroadmap.nasa.gov/risks/risk.aspx?i=16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6683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311700" y="27579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0" y="0"/>
            <a:ext cx="9144000" cy="5143500"/>
          </a:xfrm>
          <a:prstGeom prst="rect">
            <a:avLst/>
          </a:prstGeom>
          <a:noFill/>
          <a:ln>
            <a:noFill/>
          </a:ln>
        </p:spPr>
      </p:pic>
      <p:sp>
        <p:nvSpPr>
          <p:cNvPr id="57" name="Google Shape;57;p13"/>
          <p:cNvSpPr txBox="1"/>
          <p:nvPr/>
        </p:nvSpPr>
        <p:spPr>
          <a:xfrm>
            <a:off x="1122499" y="325600"/>
            <a:ext cx="3216600" cy="6669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es-419" sz="2900">
                <a:solidFill>
                  <a:srgbClr val="FFFFFF"/>
                </a:solidFill>
                <a:latin typeface="Pacifico"/>
                <a:ea typeface="Pacifico"/>
                <a:cs typeface="Pacifico"/>
                <a:sym typeface="Pacifico"/>
              </a:rPr>
              <a:t>Virtual Rocket</a:t>
            </a:r>
            <a:endParaRPr b="1" sz="2900">
              <a:solidFill>
                <a:srgbClr val="FFFFFF"/>
              </a:solidFill>
              <a:latin typeface="Pacifico"/>
              <a:ea typeface="Pacifico"/>
              <a:cs typeface="Pacifico"/>
              <a:sym typeface="Pacifico"/>
            </a:endParaRPr>
          </a:p>
        </p:txBody>
      </p:sp>
      <p:pic>
        <p:nvPicPr>
          <p:cNvPr id="58" name="Google Shape;58;p13"/>
          <p:cNvPicPr preferRelativeResize="0"/>
          <p:nvPr/>
        </p:nvPicPr>
        <p:blipFill>
          <a:blip r:embed="rId4">
            <a:alphaModFix/>
          </a:blip>
          <a:stretch>
            <a:fillRect/>
          </a:stretch>
        </p:blipFill>
        <p:spPr>
          <a:xfrm>
            <a:off x="387900" y="254350"/>
            <a:ext cx="666879" cy="666900"/>
          </a:xfrm>
          <a:prstGeom prst="rect">
            <a:avLst/>
          </a:prstGeom>
          <a:noFill/>
          <a:ln>
            <a:noFill/>
          </a:ln>
        </p:spPr>
      </p:pic>
      <p:sp>
        <p:nvSpPr>
          <p:cNvPr id="59" name="Google Shape;59;p13"/>
          <p:cNvSpPr txBox="1"/>
          <p:nvPr/>
        </p:nvSpPr>
        <p:spPr>
          <a:xfrm>
            <a:off x="724600" y="1468050"/>
            <a:ext cx="6960900" cy="102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600">
                <a:solidFill>
                  <a:schemeClr val="lt1"/>
                </a:solidFill>
              </a:rPr>
              <a:t>Challenge</a:t>
            </a:r>
            <a:endParaRPr b="1" sz="1600">
              <a:solidFill>
                <a:schemeClr val="lt1"/>
              </a:solidFill>
            </a:endParaRPr>
          </a:p>
          <a:p>
            <a:pPr indent="0" lvl="0" marL="0" rtl="0" algn="l">
              <a:spcBef>
                <a:spcPts val="0"/>
              </a:spcBef>
              <a:spcAft>
                <a:spcPts val="0"/>
              </a:spcAft>
              <a:buNone/>
            </a:pPr>
            <a:r>
              <a:rPr lang="es-419" sz="1500">
                <a:solidFill>
                  <a:schemeClr val="lt1"/>
                </a:solidFill>
              </a:rPr>
              <a:t>How might we create better </a:t>
            </a:r>
            <a:r>
              <a:rPr lang="es-419" sz="1500">
                <a:solidFill>
                  <a:schemeClr val="lt1"/>
                </a:solidFill>
              </a:rPr>
              <a:t>experiences for </a:t>
            </a:r>
            <a:r>
              <a:rPr b="1" lang="es-419" sz="1500">
                <a:solidFill>
                  <a:srgbClr val="BF9000"/>
                </a:solidFill>
              </a:rPr>
              <a:t>people</a:t>
            </a:r>
            <a:r>
              <a:rPr lang="es-419" sz="1500">
                <a:solidFill>
                  <a:schemeClr val="lt1"/>
                </a:solidFill>
              </a:rPr>
              <a:t> who are perceiving loneliness and depression related to </a:t>
            </a:r>
            <a:r>
              <a:rPr b="1" lang="es-419" sz="1500">
                <a:solidFill>
                  <a:srgbClr val="BF9000"/>
                </a:solidFill>
              </a:rPr>
              <a:t>social isolation</a:t>
            </a:r>
            <a:r>
              <a:rPr lang="es-419" sz="1500">
                <a:solidFill>
                  <a:schemeClr val="lt1"/>
                </a:solidFill>
              </a:rPr>
              <a:t>?</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t/>
            </a:r>
            <a:endParaRPr sz="1500">
              <a:solidFill>
                <a:schemeClr val="lt1"/>
              </a:solidFill>
            </a:endParaRPr>
          </a:p>
        </p:txBody>
      </p:sp>
      <p:sp>
        <p:nvSpPr>
          <p:cNvPr id="60" name="Google Shape;60;p13"/>
          <p:cNvSpPr txBox="1"/>
          <p:nvPr/>
        </p:nvSpPr>
        <p:spPr>
          <a:xfrm>
            <a:off x="724600" y="3232225"/>
            <a:ext cx="7295700" cy="15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600">
                <a:solidFill>
                  <a:schemeClr val="lt1"/>
                </a:solidFill>
              </a:rPr>
              <a:t>Emerging technology</a:t>
            </a:r>
            <a:endParaRPr b="1" sz="1600">
              <a:solidFill>
                <a:schemeClr val="lt1"/>
              </a:solidFill>
            </a:endParaRPr>
          </a:p>
          <a:p>
            <a:pPr indent="0" lvl="0" marL="0" rtl="0" algn="l">
              <a:spcBef>
                <a:spcPts val="0"/>
              </a:spcBef>
              <a:spcAft>
                <a:spcPts val="0"/>
              </a:spcAft>
              <a:buNone/>
            </a:pPr>
            <a:r>
              <a:rPr lang="es-419" sz="1500">
                <a:solidFill>
                  <a:schemeClr val="lt1"/>
                </a:solidFill>
              </a:rPr>
              <a:t>As part of the solution we focus on </a:t>
            </a:r>
            <a:r>
              <a:rPr b="1" lang="es-419" sz="1500">
                <a:solidFill>
                  <a:srgbClr val="BF9000"/>
                </a:solidFill>
              </a:rPr>
              <a:t>virtual reality</a:t>
            </a:r>
            <a:r>
              <a:rPr lang="es-419" sz="1500">
                <a:solidFill>
                  <a:schemeClr val="lt1"/>
                </a:solidFill>
              </a:rPr>
              <a:t>. Virtual reality immerses the person in different </a:t>
            </a:r>
            <a:r>
              <a:rPr b="1" lang="es-419" sz="1500">
                <a:solidFill>
                  <a:srgbClr val="BF9000"/>
                </a:solidFill>
              </a:rPr>
              <a:t>scenarios and sensations</a:t>
            </a:r>
            <a:r>
              <a:rPr lang="es-419" sz="1500">
                <a:solidFill>
                  <a:schemeClr val="lt1"/>
                </a:solidFill>
              </a:rPr>
              <a:t>, allowing the person to develop skills to a maximum level. Virtual reality has </a:t>
            </a:r>
            <a:r>
              <a:rPr b="1" lang="es-419" sz="1500">
                <a:solidFill>
                  <a:srgbClr val="BF9000"/>
                </a:solidFill>
              </a:rPr>
              <a:t>no borders</a:t>
            </a:r>
            <a:r>
              <a:rPr lang="es-419" sz="1500">
                <a:solidFill>
                  <a:schemeClr val="lt1"/>
                </a:solidFill>
              </a:rPr>
              <a:t> or knows beyond what the mind can create in a </a:t>
            </a:r>
            <a:r>
              <a:rPr b="1" lang="es-419" sz="1500">
                <a:solidFill>
                  <a:srgbClr val="BF9000"/>
                </a:solidFill>
              </a:rPr>
              <a:t>world without limits</a:t>
            </a:r>
            <a:r>
              <a:rPr lang="es-419" sz="1500">
                <a:solidFill>
                  <a:schemeClr val="lt1"/>
                </a:solidFill>
              </a:rPr>
              <a:t>.</a:t>
            </a:r>
            <a:endParaRPr sz="1500">
              <a:solidFill>
                <a:schemeClr val="lt1"/>
              </a:solidFill>
            </a:endParaRPr>
          </a:p>
          <a:p>
            <a:pPr indent="0" lvl="0" marL="0" rtl="0" algn="l">
              <a:spcBef>
                <a:spcPts val="0"/>
              </a:spcBef>
              <a:spcAft>
                <a:spcPts val="0"/>
              </a:spcAft>
              <a:buNone/>
            </a:pPr>
            <a:r>
              <a:t/>
            </a:r>
            <a:endParaRPr sz="1500">
              <a:solidFill>
                <a:schemeClr val="lt1"/>
              </a:solidFill>
            </a:endParaRPr>
          </a:p>
          <a:p>
            <a:pPr indent="0" lvl="0" marL="0" rtl="0" algn="l">
              <a:spcBef>
                <a:spcPts val="0"/>
              </a:spcBef>
              <a:spcAft>
                <a:spcPts val="0"/>
              </a:spcAft>
              <a:buNone/>
            </a:pPr>
            <a:r>
              <a:t/>
            </a:r>
            <a:endParaRPr sz="1500">
              <a:solidFill>
                <a:schemeClr val="lt1"/>
              </a:solidFill>
            </a:endParaRPr>
          </a:p>
        </p:txBody>
      </p:sp>
      <p:sp>
        <p:nvSpPr>
          <p:cNvPr id="61" name="Google Shape;61;p13"/>
          <p:cNvSpPr/>
          <p:nvPr/>
        </p:nvSpPr>
        <p:spPr>
          <a:xfrm>
            <a:off x="1069525" y="2495551"/>
            <a:ext cx="1480800" cy="445500"/>
          </a:xfrm>
          <a:prstGeom prst="roundRect">
            <a:avLst>
              <a:gd fmla="val 16667" name="adj"/>
            </a:avLst>
          </a:prstGeom>
          <a:solidFill>
            <a:srgbClr val="BF9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a:solidFill>
                  <a:srgbClr val="FFFFFF"/>
                </a:solidFill>
              </a:rPr>
              <a:t>Outdoor </a:t>
            </a:r>
            <a:r>
              <a:rPr lang="es-419">
                <a:solidFill>
                  <a:srgbClr val="FFFFFF"/>
                </a:solidFill>
              </a:rPr>
              <a:t>environment</a:t>
            </a:r>
            <a:endParaRPr>
              <a:solidFill>
                <a:srgbClr val="FFFFFF"/>
              </a:solidFill>
            </a:endParaRPr>
          </a:p>
        </p:txBody>
      </p:sp>
      <p:sp>
        <p:nvSpPr>
          <p:cNvPr id="62" name="Google Shape;62;p13"/>
          <p:cNvSpPr/>
          <p:nvPr/>
        </p:nvSpPr>
        <p:spPr>
          <a:xfrm>
            <a:off x="2934500" y="2495551"/>
            <a:ext cx="1480800" cy="445500"/>
          </a:xfrm>
          <a:prstGeom prst="roundRect">
            <a:avLst>
              <a:gd fmla="val 16667" name="adj"/>
            </a:avLst>
          </a:prstGeom>
          <a:solidFill>
            <a:srgbClr val="BF9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a:solidFill>
                  <a:srgbClr val="FFFFFF"/>
                </a:solidFill>
              </a:rPr>
              <a:t>Missing</a:t>
            </a:r>
            <a:r>
              <a:rPr lang="es-419">
                <a:solidFill>
                  <a:srgbClr val="FFFFFF"/>
                </a:solidFill>
              </a:rPr>
              <a:t> loved ones</a:t>
            </a:r>
            <a:endParaRPr>
              <a:solidFill>
                <a:srgbClr val="FFFFFF"/>
              </a:solidFill>
            </a:endParaRPr>
          </a:p>
        </p:txBody>
      </p:sp>
      <p:sp>
        <p:nvSpPr>
          <p:cNvPr id="63" name="Google Shape;63;p13"/>
          <p:cNvSpPr/>
          <p:nvPr/>
        </p:nvSpPr>
        <p:spPr>
          <a:xfrm>
            <a:off x="4799469" y="2495551"/>
            <a:ext cx="1480800" cy="445500"/>
          </a:xfrm>
          <a:prstGeom prst="roundRect">
            <a:avLst>
              <a:gd fmla="val 16667" name="adj"/>
            </a:avLst>
          </a:prstGeom>
          <a:solidFill>
            <a:srgbClr val="BF9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a:solidFill>
                  <a:srgbClr val="FFFFFF"/>
                </a:solidFill>
              </a:rPr>
              <a:t>Lack of concentration</a:t>
            </a:r>
            <a:endParaRPr>
              <a:solidFill>
                <a:srgbClr val="FFFFFF"/>
              </a:solidFill>
            </a:endParaRPr>
          </a:p>
        </p:txBody>
      </p:sp>
      <p:sp>
        <p:nvSpPr>
          <p:cNvPr id="64" name="Google Shape;64;p13"/>
          <p:cNvSpPr/>
          <p:nvPr/>
        </p:nvSpPr>
        <p:spPr>
          <a:xfrm>
            <a:off x="6664444" y="2495551"/>
            <a:ext cx="1480800" cy="445500"/>
          </a:xfrm>
          <a:prstGeom prst="roundRect">
            <a:avLst>
              <a:gd fmla="val 16667" name="adj"/>
            </a:avLst>
          </a:prstGeom>
          <a:solidFill>
            <a:srgbClr val="BF9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419">
                <a:solidFill>
                  <a:srgbClr val="FFFFFF"/>
                </a:solidFill>
              </a:rPr>
              <a:t>Lack of sleep</a:t>
            </a:r>
            <a:endParaRPr>
              <a:solidFill>
                <a:srgbClr val="FFFFFF"/>
              </a:solidFill>
            </a:endParaRPr>
          </a:p>
        </p:txBody>
      </p:sp>
      <p:pic>
        <p:nvPicPr>
          <p:cNvPr id="65" name="Google Shape;65;p13"/>
          <p:cNvPicPr preferRelativeResize="0"/>
          <p:nvPr/>
        </p:nvPicPr>
        <p:blipFill rotWithShape="1">
          <a:blip r:embed="rId5">
            <a:alphaModFix/>
          </a:blip>
          <a:srcRect b="7624" l="27439" r="27393" t="6228"/>
          <a:stretch/>
        </p:blipFill>
        <p:spPr>
          <a:xfrm>
            <a:off x="4072275" y="242044"/>
            <a:ext cx="870000" cy="834000"/>
          </a:xfrm>
          <a:prstGeom prst="ellipse">
            <a:avLst/>
          </a:prstGeom>
          <a:noFill/>
          <a:ln>
            <a:noFill/>
          </a:ln>
        </p:spPr>
      </p:pic>
      <p:pic>
        <p:nvPicPr>
          <p:cNvPr id="66" name="Google Shape;66;p13"/>
          <p:cNvPicPr preferRelativeResize="0"/>
          <p:nvPr/>
        </p:nvPicPr>
        <p:blipFill>
          <a:blip r:embed="rId6">
            <a:alphaModFix/>
          </a:blip>
          <a:stretch>
            <a:fillRect/>
          </a:stretch>
        </p:blipFill>
        <p:spPr>
          <a:xfrm>
            <a:off x="5660725" y="254350"/>
            <a:ext cx="3110626" cy="897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70" name="Shape 70"/>
        <p:cNvGrpSpPr/>
        <p:nvPr/>
      </p:nvGrpSpPr>
      <p:grpSpPr>
        <a:xfrm>
          <a:off x="0" y="0"/>
          <a:ext cx="0" cy="0"/>
          <a:chOff x="0" y="0"/>
          <a:chExt cx="0" cy="0"/>
        </a:xfrm>
      </p:grpSpPr>
      <p:pic>
        <p:nvPicPr>
          <p:cNvPr id="71" name="Google Shape;71;p14"/>
          <p:cNvPicPr preferRelativeResize="0"/>
          <p:nvPr/>
        </p:nvPicPr>
        <p:blipFill>
          <a:blip r:embed="rId3">
            <a:alphaModFix/>
          </a:blip>
          <a:stretch>
            <a:fillRect/>
          </a:stretch>
        </p:blipFill>
        <p:spPr>
          <a:xfrm>
            <a:off x="898071" y="0"/>
            <a:ext cx="7347858"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5"/>
          <p:cNvSpPr txBox="1"/>
          <p:nvPr>
            <p:ph type="ctrTitle"/>
          </p:nvPr>
        </p:nvSpPr>
        <p:spPr>
          <a:xfrm>
            <a:off x="311708" y="6683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77" name="Google Shape;77;p15"/>
          <p:cNvSpPr txBox="1"/>
          <p:nvPr>
            <p:ph idx="1" type="subTitle"/>
          </p:nvPr>
        </p:nvSpPr>
        <p:spPr>
          <a:xfrm>
            <a:off x="311700" y="27579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78" name="Google Shape;78;p15"/>
          <p:cNvPicPr preferRelativeResize="0"/>
          <p:nvPr/>
        </p:nvPicPr>
        <p:blipFill>
          <a:blip r:embed="rId3">
            <a:alphaModFix/>
          </a:blip>
          <a:stretch>
            <a:fillRect/>
          </a:stretch>
        </p:blipFill>
        <p:spPr>
          <a:xfrm>
            <a:off x="0" y="0"/>
            <a:ext cx="9144000" cy="5143500"/>
          </a:xfrm>
          <a:prstGeom prst="rect">
            <a:avLst/>
          </a:prstGeom>
          <a:noFill/>
          <a:ln>
            <a:noFill/>
          </a:ln>
        </p:spPr>
      </p:pic>
      <p:sp>
        <p:nvSpPr>
          <p:cNvPr id="79" name="Google Shape;79;p15"/>
          <p:cNvSpPr txBox="1"/>
          <p:nvPr/>
        </p:nvSpPr>
        <p:spPr>
          <a:xfrm>
            <a:off x="1122499" y="325600"/>
            <a:ext cx="3216600" cy="6669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es-419" sz="2900">
                <a:solidFill>
                  <a:srgbClr val="FFFFFF"/>
                </a:solidFill>
                <a:latin typeface="Pacifico"/>
                <a:ea typeface="Pacifico"/>
                <a:cs typeface="Pacifico"/>
                <a:sym typeface="Pacifico"/>
              </a:rPr>
              <a:t>Virtual Rocket 2.0</a:t>
            </a:r>
            <a:endParaRPr b="1" sz="2900">
              <a:solidFill>
                <a:srgbClr val="FFFFFF"/>
              </a:solidFill>
              <a:latin typeface="Pacifico"/>
              <a:ea typeface="Pacifico"/>
              <a:cs typeface="Pacifico"/>
              <a:sym typeface="Pacifico"/>
            </a:endParaRPr>
          </a:p>
        </p:txBody>
      </p:sp>
      <p:pic>
        <p:nvPicPr>
          <p:cNvPr id="80" name="Google Shape;80;p15"/>
          <p:cNvPicPr preferRelativeResize="0"/>
          <p:nvPr/>
        </p:nvPicPr>
        <p:blipFill>
          <a:blip r:embed="rId4">
            <a:alphaModFix/>
          </a:blip>
          <a:stretch>
            <a:fillRect/>
          </a:stretch>
        </p:blipFill>
        <p:spPr>
          <a:xfrm>
            <a:off x="387900" y="254350"/>
            <a:ext cx="666879" cy="666900"/>
          </a:xfrm>
          <a:prstGeom prst="rect">
            <a:avLst/>
          </a:prstGeom>
          <a:noFill/>
          <a:ln>
            <a:noFill/>
          </a:ln>
        </p:spPr>
      </p:pic>
      <p:sp>
        <p:nvSpPr>
          <p:cNvPr id="81" name="Google Shape;81;p15"/>
          <p:cNvSpPr txBox="1"/>
          <p:nvPr/>
        </p:nvSpPr>
        <p:spPr>
          <a:xfrm>
            <a:off x="724600" y="1468050"/>
            <a:ext cx="6960900" cy="102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600">
                <a:solidFill>
                  <a:schemeClr val="lt1"/>
                </a:solidFill>
              </a:rPr>
              <a:t>The future of Virtual Rocket</a:t>
            </a:r>
            <a:endParaRPr b="1" sz="1600">
              <a:solidFill>
                <a:schemeClr val="lt1"/>
              </a:solidFill>
            </a:endParaRPr>
          </a:p>
          <a:p>
            <a:pPr indent="0" lvl="0" marL="0" marR="0" rtl="0" algn="l">
              <a:lnSpc>
                <a:spcPct val="100000"/>
              </a:lnSpc>
              <a:spcBef>
                <a:spcPts val="0"/>
              </a:spcBef>
              <a:spcAft>
                <a:spcPts val="0"/>
              </a:spcAft>
              <a:buNone/>
            </a:pPr>
            <a:r>
              <a:rPr lang="es-419" sz="1500">
                <a:solidFill>
                  <a:schemeClr val="lt1"/>
                </a:solidFill>
              </a:rPr>
              <a:t>Virtual Rocket will not only generate an impact on young people. It will be beneficial also for the </a:t>
            </a:r>
            <a:r>
              <a:rPr b="1" lang="es-419" sz="1500">
                <a:solidFill>
                  <a:srgbClr val="BF9000"/>
                </a:solidFill>
              </a:rPr>
              <a:t>elder and growing children</a:t>
            </a:r>
            <a:r>
              <a:rPr lang="es-419" sz="1500">
                <a:solidFill>
                  <a:schemeClr val="lt1"/>
                </a:solidFill>
              </a:rPr>
              <a:t>. We believe that this is not a game, is a </a:t>
            </a:r>
            <a:r>
              <a:rPr b="1" lang="es-419" sz="1500">
                <a:solidFill>
                  <a:srgbClr val="BF9000"/>
                </a:solidFill>
              </a:rPr>
              <a:t>space that helps to develop cognitive and behavioral skills.</a:t>
            </a:r>
            <a:endParaRPr b="1" sz="1500">
              <a:solidFill>
                <a:srgbClr val="BF9000"/>
              </a:solidFill>
            </a:endParaRPr>
          </a:p>
          <a:p>
            <a:pPr indent="0" lvl="0" marL="0" marR="0" rtl="0" algn="l">
              <a:lnSpc>
                <a:spcPct val="100000"/>
              </a:lnSpc>
              <a:spcBef>
                <a:spcPts val="0"/>
              </a:spcBef>
              <a:spcAft>
                <a:spcPts val="0"/>
              </a:spcAft>
              <a:buNone/>
            </a:pPr>
            <a:r>
              <a:t/>
            </a:r>
            <a:endParaRPr sz="1500">
              <a:solidFill>
                <a:schemeClr val="lt1"/>
              </a:solidFill>
            </a:endParaRPr>
          </a:p>
          <a:p>
            <a:pPr indent="0" lvl="0" marL="0" rtl="0" algn="l">
              <a:spcBef>
                <a:spcPts val="0"/>
              </a:spcBef>
              <a:spcAft>
                <a:spcPts val="0"/>
              </a:spcAft>
              <a:buNone/>
            </a:pPr>
            <a:r>
              <a:t/>
            </a:r>
            <a:endParaRPr sz="1500">
              <a:solidFill>
                <a:schemeClr val="lt1"/>
              </a:solidFill>
            </a:endParaRPr>
          </a:p>
        </p:txBody>
      </p:sp>
      <p:sp>
        <p:nvSpPr>
          <p:cNvPr id="82" name="Google Shape;82;p15"/>
          <p:cNvSpPr txBox="1"/>
          <p:nvPr/>
        </p:nvSpPr>
        <p:spPr>
          <a:xfrm>
            <a:off x="724600" y="2698825"/>
            <a:ext cx="7295700" cy="152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419" sz="1600">
                <a:solidFill>
                  <a:schemeClr val="lt1"/>
                </a:solidFill>
              </a:rPr>
              <a:t>Emerging technology</a:t>
            </a:r>
            <a:endParaRPr b="1" sz="1600">
              <a:solidFill>
                <a:schemeClr val="lt1"/>
              </a:solidFill>
            </a:endParaRPr>
          </a:p>
          <a:p>
            <a:pPr indent="0" lvl="0" marL="0" marR="0" rtl="0" algn="l">
              <a:lnSpc>
                <a:spcPct val="100000"/>
              </a:lnSpc>
              <a:spcBef>
                <a:spcPts val="0"/>
              </a:spcBef>
              <a:spcAft>
                <a:spcPts val="0"/>
              </a:spcAft>
              <a:buNone/>
            </a:pPr>
            <a:r>
              <a:rPr lang="es-419" sz="1500">
                <a:solidFill>
                  <a:schemeClr val="lt1"/>
                </a:solidFill>
              </a:rPr>
              <a:t>Time and space will not be a problem anymore if we integrated artificial </a:t>
            </a:r>
            <a:r>
              <a:rPr b="1" lang="es-419" sz="1500">
                <a:solidFill>
                  <a:srgbClr val="BF9000"/>
                </a:solidFill>
              </a:rPr>
              <a:t>intelligence and machine learning</a:t>
            </a:r>
            <a:r>
              <a:rPr lang="es-419" sz="1500">
                <a:solidFill>
                  <a:schemeClr val="lt1"/>
                </a:solidFill>
              </a:rPr>
              <a:t> to develop new algorithms that allow us to have </a:t>
            </a:r>
            <a:r>
              <a:rPr b="1" lang="es-419" sz="1500">
                <a:solidFill>
                  <a:srgbClr val="BF9000"/>
                </a:solidFill>
              </a:rPr>
              <a:t>conversations and share emotions</a:t>
            </a:r>
            <a:r>
              <a:rPr lang="es-419" sz="1500">
                <a:solidFill>
                  <a:schemeClr val="lt1"/>
                </a:solidFill>
              </a:rPr>
              <a:t> at any moment.</a:t>
            </a:r>
            <a:endParaRPr sz="1500">
              <a:solidFill>
                <a:schemeClr val="lt1"/>
              </a:solidFill>
            </a:endParaRPr>
          </a:p>
          <a:p>
            <a:pPr indent="0" lvl="0" marL="0" marR="0" rtl="0" algn="l">
              <a:lnSpc>
                <a:spcPct val="100000"/>
              </a:lnSpc>
              <a:spcBef>
                <a:spcPts val="0"/>
              </a:spcBef>
              <a:spcAft>
                <a:spcPts val="0"/>
              </a:spcAft>
              <a:buNone/>
            </a:pPr>
            <a:r>
              <a:t/>
            </a:r>
            <a:endParaRPr sz="1500">
              <a:solidFill>
                <a:schemeClr val="lt1"/>
              </a:solidFill>
            </a:endParaRPr>
          </a:p>
          <a:p>
            <a:pPr indent="0" lvl="0" marL="0" marR="0" rtl="0" algn="l">
              <a:lnSpc>
                <a:spcPct val="100000"/>
              </a:lnSpc>
              <a:spcBef>
                <a:spcPts val="0"/>
              </a:spcBef>
              <a:spcAft>
                <a:spcPts val="0"/>
              </a:spcAft>
              <a:buNone/>
            </a:pPr>
            <a:r>
              <a:rPr lang="es-419" sz="1500">
                <a:solidFill>
                  <a:schemeClr val="lt1"/>
                </a:solidFill>
              </a:rPr>
              <a:t>Imagine sharing a dinner with your loved one at the same time from Peru to Japan, attending school at various times of the day because traditional education is not for all children, and even playing basketball with your grandchildren at the age of 90.</a:t>
            </a:r>
            <a:endParaRPr sz="1500">
              <a:solidFill>
                <a:schemeClr val="lt1"/>
              </a:solidFill>
            </a:endParaRPr>
          </a:p>
          <a:p>
            <a:pPr indent="0" lvl="0" marL="0" marR="0" rtl="0" algn="l">
              <a:lnSpc>
                <a:spcPct val="100000"/>
              </a:lnSpc>
              <a:spcBef>
                <a:spcPts val="0"/>
              </a:spcBef>
              <a:spcAft>
                <a:spcPts val="0"/>
              </a:spcAft>
              <a:buNone/>
            </a:pPr>
            <a:r>
              <a:t/>
            </a:r>
            <a:endParaRPr sz="1500">
              <a:solidFill>
                <a:schemeClr val="lt1"/>
              </a:solidFill>
            </a:endParaRPr>
          </a:p>
          <a:p>
            <a:pPr indent="0" lvl="0" marL="0" marR="0" rtl="0" algn="l">
              <a:lnSpc>
                <a:spcPct val="100000"/>
              </a:lnSpc>
              <a:spcBef>
                <a:spcPts val="0"/>
              </a:spcBef>
              <a:spcAft>
                <a:spcPts val="0"/>
              </a:spcAft>
              <a:buNone/>
            </a:pPr>
            <a:r>
              <a:t/>
            </a:r>
            <a:endParaRPr sz="1500">
              <a:solidFill>
                <a:schemeClr val="lt1"/>
              </a:solidFill>
            </a:endParaRPr>
          </a:p>
        </p:txBody>
      </p:sp>
      <p:pic>
        <p:nvPicPr>
          <p:cNvPr id="83" name="Google Shape;83;p15"/>
          <p:cNvPicPr preferRelativeResize="0"/>
          <p:nvPr/>
        </p:nvPicPr>
        <p:blipFill>
          <a:blip r:embed="rId5">
            <a:alphaModFix/>
          </a:blip>
          <a:stretch>
            <a:fillRect/>
          </a:stretch>
        </p:blipFill>
        <p:spPr>
          <a:xfrm>
            <a:off x="5660725" y="254350"/>
            <a:ext cx="3110626" cy="897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pic>
        <p:nvPicPr>
          <p:cNvPr id="88" name="Google Shape;88;p16"/>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89" name="Google Shape;89;p16"/>
          <p:cNvPicPr preferRelativeResize="0"/>
          <p:nvPr/>
        </p:nvPicPr>
        <p:blipFill>
          <a:blip r:embed="rId4">
            <a:alphaModFix/>
          </a:blip>
          <a:stretch>
            <a:fillRect/>
          </a:stretch>
        </p:blipFill>
        <p:spPr>
          <a:xfrm>
            <a:off x="550041" y="0"/>
            <a:ext cx="8043919"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7"/>
          <p:cNvSpPr txBox="1"/>
          <p:nvPr>
            <p:ph type="ctrTitle"/>
          </p:nvPr>
        </p:nvSpPr>
        <p:spPr>
          <a:xfrm>
            <a:off x="311708" y="6683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95" name="Google Shape;95;p17"/>
          <p:cNvSpPr txBox="1"/>
          <p:nvPr>
            <p:ph idx="1" type="subTitle"/>
          </p:nvPr>
        </p:nvSpPr>
        <p:spPr>
          <a:xfrm>
            <a:off x="311700" y="27579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96" name="Google Shape;96;p17"/>
          <p:cNvPicPr preferRelativeResize="0"/>
          <p:nvPr/>
        </p:nvPicPr>
        <p:blipFill>
          <a:blip r:embed="rId3">
            <a:alphaModFix/>
          </a:blip>
          <a:stretch>
            <a:fillRect/>
          </a:stretch>
        </p:blipFill>
        <p:spPr>
          <a:xfrm>
            <a:off x="0" y="0"/>
            <a:ext cx="9144000" cy="5143500"/>
          </a:xfrm>
          <a:prstGeom prst="rect">
            <a:avLst/>
          </a:prstGeom>
          <a:noFill/>
          <a:ln>
            <a:noFill/>
          </a:ln>
        </p:spPr>
      </p:pic>
      <p:sp>
        <p:nvSpPr>
          <p:cNvPr id="97" name="Google Shape;97;p17"/>
          <p:cNvSpPr txBox="1"/>
          <p:nvPr/>
        </p:nvSpPr>
        <p:spPr>
          <a:xfrm>
            <a:off x="1122499" y="325600"/>
            <a:ext cx="3216600" cy="6669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es-419" sz="2900">
                <a:solidFill>
                  <a:srgbClr val="FFFFFF"/>
                </a:solidFill>
                <a:latin typeface="Pacifico"/>
                <a:ea typeface="Pacifico"/>
                <a:cs typeface="Pacifico"/>
                <a:sym typeface="Pacifico"/>
              </a:rPr>
              <a:t>References</a:t>
            </a:r>
            <a:endParaRPr b="1" sz="2900">
              <a:solidFill>
                <a:srgbClr val="FFFFFF"/>
              </a:solidFill>
              <a:latin typeface="Pacifico"/>
              <a:ea typeface="Pacifico"/>
              <a:cs typeface="Pacifico"/>
              <a:sym typeface="Pacifico"/>
            </a:endParaRPr>
          </a:p>
        </p:txBody>
      </p:sp>
      <p:pic>
        <p:nvPicPr>
          <p:cNvPr id="98" name="Google Shape;98;p17"/>
          <p:cNvPicPr preferRelativeResize="0"/>
          <p:nvPr/>
        </p:nvPicPr>
        <p:blipFill>
          <a:blip r:embed="rId4">
            <a:alphaModFix/>
          </a:blip>
          <a:stretch>
            <a:fillRect/>
          </a:stretch>
        </p:blipFill>
        <p:spPr>
          <a:xfrm>
            <a:off x="387900" y="254350"/>
            <a:ext cx="666879" cy="666900"/>
          </a:xfrm>
          <a:prstGeom prst="rect">
            <a:avLst/>
          </a:prstGeom>
          <a:noFill/>
          <a:ln>
            <a:noFill/>
          </a:ln>
        </p:spPr>
      </p:pic>
      <p:sp>
        <p:nvSpPr>
          <p:cNvPr id="99" name="Google Shape;99;p17"/>
          <p:cNvSpPr txBox="1"/>
          <p:nvPr/>
        </p:nvSpPr>
        <p:spPr>
          <a:xfrm>
            <a:off x="649950" y="962625"/>
            <a:ext cx="8182500" cy="1120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s-419" sz="1200">
                <a:solidFill>
                  <a:srgbClr val="FFFFFF"/>
                </a:solidFill>
                <a:latin typeface="Helvetica Neue"/>
                <a:ea typeface="Helvetica Neue"/>
                <a:cs typeface="Helvetica Neue"/>
                <a:sym typeface="Helvetica Neue"/>
              </a:rPr>
              <a:t>“Given the extended duration of future missions and the isolated, confined and extreme environments, there is a possibility that (a) adverse cognitive or behavioral conditions will occur affecting crew health and performance; and (b) mental disorders could develop should adverse behavioral conditions be undetected and unmitigated.”    	</a:t>
            </a:r>
            <a:endParaRPr sz="1200">
              <a:solidFill>
                <a:srgbClr val="FFFFFF"/>
              </a:solidFill>
              <a:latin typeface="Helvetica Neue"/>
              <a:ea typeface="Helvetica Neue"/>
              <a:cs typeface="Helvetica Neue"/>
              <a:sym typeface="Helvetica Neue"/>
            </a:endParaRPr>
          </a:p>
          <a:p>
            <a:pPr indent="0" lvl="0" marL="0" rtl="0" algn="ctr">
              <a:lnSpc>
                <a:spcPct val="100000"/>
              </a:lnSpc>
              <a:spcBef>
                <a:spcPts val="1600"/>
              </a:spcBef>
              <a:spcAft>
                <a:spcPts val="0"/>
              </a:spcAft>
              <a:buClr>
                <a:schemeClr val="dk1"/>
              </a:buClr>
              <a:buSzPts val="1100"/>
              <a:buFont typeface="Arial"/>
              <a:buNone/>
            </a:pPr>
            <a:r>
              <a:rPr lang="es-419" sz="1200">
                <a:solidFill>
                  <a:srgbClr val="FFFFFF"/>
                </a:solidFill>
                <a:latin typeface="Helvetica Neue"/>
                <a:ea typeface="Helvetica Neue"/>
                <a:cs typeface="Helvetica Neue"/>
                <a:sym typeface="Helvetica Neue"/>
              </a:rPr>
              <a:t>- BMed by Thomas Williams</a:t>
            </a:r>
            <a:endParaRPr sz="1300">
              <a:solidFill>
                <a:srgbClr val="FFFFFF"/>
              </a:solidFill>
            </a:endParaRPr>
          </a:p>
          <a:p>
            <a:pPr indent="0" lvl="0" marL="0" marR="0" rtl="0" algn="l">
              <a:lnSpc>
                <a:spcPct val="100000"/>
              </a:lnSpc>
              <a:spcBef>
                <a:spcPts val="1600"/>
              </a:spcBef>
              <a:spcAft>
                <a:spcPts val="0"/>
              </a:spcAft>
              <a:buNone/>
            </a:pPr>
            <a:r>
              <a:t/>
            </a:r>
            <a:endParaRPr sz="1300">
              <a:solidFill>
                <a:srgbClr val="FFFFFF"/>
              </a:solidFill>
            </a:endParaRPr>
          </a:p>
          <a:p>
            <a:pPr indent="0" lvl="0" marL="0" marR="0" rtl="0" algn="l">
              <a:lnSpc>
                <a:spcPct val="100000"/>
              </a:lnSpc>
              <a:spcBef>
                <a:spcPts val="0"/>
              </a:spcBef>
              <a:spcAft>
                <a:spcPts val="0"/>
              </a:spcAft>
              <a:buNone/>
            </a:pPr>
            <a:r>
              <a:t/>
            </a:r>
            <a:endParaRPr sz="1300">
              <a:solidFill>
                <a:srgbClr val="FFFFFF"/>
              </a:solidFill>
            </a:endParaRPr>
          </a:p>
        </p:txBody>
      </p:sp>
      <p:sp>
        <p:nvSpPr>
          <p:cNvPr id="100" name="Google Shape;100;p17"/>
          <p:cNvSpPr txBox="1"/>
          <p:nvPr/>
        </p:nvSpPr>
        <p:spPr>
          <a:xfrm>
            <a:off x="387900" y="2137125"/>
            <a:ext cx="8608800" cy="2625600"/>
          </a:xfrm>
          <a:prstGeom prst="rect">
            <a:avLst/>
          </a:prstGeom>
          <a:noFill/>
          <a:ln>
            <a:noFill/>
          </a:ln>
          <a:effectLst>
            <a:outerShdw blurRad="57150" rotWithShape="0" algn="bl" dir="5400000" dist="19050">
              <a:srgbClr val="1D1C1D">
                <a:alpha val="50000"/>
              </a:srgbClr>
            </a:outerShdw>
          </a:effectLst>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Anne McClain's Tips for Living in Close Quarters</a:t>
            </a:r>
            <a:r>
              <a:rPr lang="es-419" sz="1100">
                <a:solidFill>
                  <a:srgbClr val="FFFFFF"/>
                </a:solidFill>
                <a:latin typeface="Roboto"/>
                <a:ea typeface="Roboto"/>
                <a:cs typeface="Roboto"/>
                <a:sym typeface="Roboto"/>
              </a:rPr>
              <a:t>  </a:t>
            </a:r>
            <a:r>
              <a:rPr lang="es-419" sz="1100">
                <a:solidFill>
                  <a:srgbClr val="FFFFFF"/>
                </a:solidFill>
                <a:uFill>
                  <a:noFill/>
                </a:uFill>
                <a:latin typeface="Roboto"/>
                <a:ea typeface="Roboto"/>
                <a:cs typeface="Roboto"/>
                <a:sym typeface="Roboto"/>
                <a:hlinkClick r:id="rId5"/>
              </a:rPr>
              <a:t>https://www.youtube.com/watch?v=H46sixz9Z4A&amp;feature=emb_title</a:t>
            </a:r>
            <a:endParaRPr sz="1100">
              <a:solidFill>
                <a:srgbClr val="FFFFFF"/>
              </a:solidFill>
              <a:latin typeface="Roboto"/>
              <a:ea typeface="Roboto"/>
              <a:cs typeface="Roboto"/>
              <a:sym typeface="Roboto"/>
            </a:endParaRPr>
          </a:p>
          <a:p>
            <a:pPr indent="-298450" lvl="0" marL="457200" marR="0" rtl="0" algn="l">
              <a:lnSpc>
                <a:spcPct val="100000"/>
              </a:lnSpc>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Hazards of Human Spaceflight | Hazard 2: Isolation &amp; Confinement </a:t>
            </a:r>
            <a:r>
              <a:rPr lang="es-419" sz="1100">
                <a:solidFill>
                  <a:srgbClr val="FFFFFF"/>
                </a:solidFill>
                <a:uFill>
                  <a:noFill/>
                </a:uFill>
                <a:latin typeface="Roboto"/>
                <a:ea typeface="Roboto"/>
                <a:cs typeface="Roboto"/>
                <a:sym typeface="Roboto"/>
                <a:hlinkClick r:id="rId6"/>
              </a:rPr>
              <a:t>https://www.youtube.com/watch?v=FPinASEKA_I&amp;feature=youtu.be</a:t>
            </a:r>
            <a:endParaRPr sz="1100">
              <a:solidFill>
                <a:srgbClr val="FFFFFF"/>
              </a:solidFill>
              <a:latin typeface="Roboto"/>
              <a:ea typeface="Roboto"/>
              <a:cs typeface="Roboto"/>
              <a:sym typeface="Roboto"/>
            </a:endParaRPr>
          </a:p>
          <a:p>
            <a:pPr indent="-298450" lvl="0" marL="457200" marR="0" rtl="0" algn="l">
              <a:lnSpc>
                <a:spcPct val="100000"/>
              </a:lnSpc>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Human Research RoadMap documents</a:t>
            </a:r>
            <a:r>
              <a:rPr lang="es-419" sz="1100">
                <a:solidFill>
                  <a:srgbClr val="FFFFFF"/>
                </a:solidFill>
                <a:latin typeface="Roboto"/>
                <a:ea typeface="Roboto"/>
                <a:cs typeface="Roboto"/>
                <a:sym typeface="Roboto"/>
              </a:rPr>
              <a:t> </a:t>
            </a:r>
            <a:r>
              <a:rPr lang="es-419" sz="1100">
                <a:solidFill>
                  <a:srgbClr val="FFFFFF"/>
                </a:solidFill>
                <a:uFill>
                  <a:noFill/>
                </a:uFill>
                <a:latin typeface="Roboto"/>
                <a:ea typeface="Roboto"/>
                <a:cs typeface="Roboto"/>
                <a:sym typeface="Roboto"/>
                <a:hlinkClick r:id="rId7"/>
              </a:rPr>
              <a:t>https://humanresearchroadmap.nasa.gov/risks/risk.aspx?i=99</a:t>
            </a:r>
            <a:endParaRPr sz="1100">
              <a:solidFill>
                <a:srgbClr val="FFFFFF"/>
              </a:solidFill>
              <a:latin typeface="Roboto"/>
              <a:ea typeface="Roboto"/>
              <a:cs typeface="Roboto"/>
              <a:sym typeface="Roboto"/>
            </a:endParaRPr>
          </a:p>
          <a:p>
            <a:pPr indent="-298450" lvl="0" marL="457200" rtl="0" algn="l">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Development of the mission: </a:t>
            </a:r>
            <a:r>
              <a:rPr lang="es-419" sz="1100">
                <a:solidFill>
                  <a:srgbClr val="FFFFFF"/>
                </a:solidFill>
                <a:uFill>
                  <a:noFill/>
                </a:uFill>
                <a:latin typeface="Roboto"/>
                <a:ea typeface="Roboto"/>
                <a:cs typeface="Roboto"/>
                <a:sym typeface="Roboto"/>
                <a:hlinkClick r:id="rId8"/>
              </a:rPr>
              <a:t>https://humanresearchroadmap.nasa.gov/risks/risk.aspx?i=165</a:t>
            </a:r>
            <a:endParaRPr sz="1100">
              <a:solidFill>
                <a:srgbClr val="FFFFFF"/>
              </a:solidFill>
              <a:latin typeface="Roboto"/>
              <a:ea typeface="Roboto"/>
              <a:cs typeface="Roboto"/>
              <a:sym typeface="Roboto"/>
            </a:endParaRPr>
          </a:p>
          <a:p>
            <a:pPr indent="-298450" lvl="0" marL="457200" rtl="0" algn="l">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Problems with the team:</a:t>
            </a:r>
            <a:r>
              <a:rPr lang="es-419" sz="1100">
                <a:solidFill>
                  <a:srgbClr val="FFFFFF"/>
                </a:solidFill>
                <a:latin typeface="Roboto"/>
                <a:ea typeface="Roboto"/>
                <a:cs typeface="Roboto"/>
                <a:sym typeface="Roboto"/>
              </a:rPr>
              <a:t> </a:t>
            </a:r>
            <a:r>
              <a:rPr lang="es-419" sz="1100">
                <a:solidFill>
                  <a:srgbClr val="FFFFFF"/>
                </a:solidFill>
                <a:uFill>
                  <a:noFill/>
                </a:uFill>
                <a:latin typeface="Roboto"/>
                <a:ea typeface="Roboto"/>
                <a:cs typeface="Roboto"/>
                <a:sym typeface="Roboto"/>
                <a:hlinkClick r:id="rId9"/>
              </a:rPr>
              <a:t>https://humanresearchroadmap.nasa.gov/risks/risk.aspx?i=101</a:t>
            </a:r>
            <a:endParaRPr sz="1100">
              <a:solidFill>
                <a:srgbClr val="FFFFFF"/>
              </a:solidFill>
              <a:latin typeface="Roboto"/>
              <a:ea typeface="Roboto"/>
              <a:cs typeface="Roboto"/>
              <a:sym typeface="Roboto"/>
            </a:endParaRPr>
          </a:p>
          <a:p>
            <a:pPr indent="-298450" lvl="0" marL="457200" rtl="0" algn="l">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Adverse cognitive or behavioral conditions</a:t>
            </a:r>
            <a:r>
              <a:rPr lang="es-419" sz="1100">
                <a:solidFill>
                  <a:srgbClr val="FFFFFF"/>
                </a:solidFill>
                <a:latin typeface="Roboto"/>
                <a:ea typeface="Roboto"/>
                <a:cs typeface="Roboto"/>
                <a:sym typeface="Roboto"/>
              </a:rPr>
              <a:t> </a:t>
            </a:r>
            <a:r>
              <a:rPr lang="es-419" sz="1100">
                <a:solidFill>
                  <a:srgbClr val="FFFFFF"/>
                </a:solidFill>
                <a:uFill>
                  <a:noFill/>
                </a:uFill>
                <a:latin typeface="Roboto"/>
                <a:ea typeface="Roboto"/>
                <a:cs typeface="Roboto"/>
                <a:sym typeface="Roboto"/>
                <a:hlinkClick r:id="rId10"/>
              </a:rPr>
              <a:t>https://humanresearchroadmap.nasa.gov/risks/risk.aspx?i=99</a:t>
            </a:r>
            <a:endParaRPr sz="1100">
              <a:solidFill>
                <a:srgbClr val="FFFFFF"/>
              </a:solidFill>
              <a:latin typeface="Roboto"/>
              <a:ea typeface="Roboto"/>
              <a:cs typeface="Roboto"/>
              <a:sym typeface="Roboto"/>
            </a:endParaRPr>
          </a:p>
          <a:p>
            <a:pPr indent="-298450" lvl="0" marL="457200" marR="0" rtl="0" algn="l">
              <a:lnSpc>
                <a:spcPct val="100000"/>
              </a:lnSpc>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Muscle performance: </a:t>
            </a:r>
            <a:r>
              <a:rPr lang="es-419" sz="1100">
                <a:solidFill>
                  <a:srgbClr val="FFFFFF"/>
                </a:solidFill>
                <a:uFill>
                  <a:noFill/>
                </a:uFill>
                <a:latin typeface="Roboto"/>
                <a:ea typeface="Roboto"/>
                <a:cs typeface="Roboto"/>
                <a:sym typeface="Roboto"/>
                <a:hlinkClick r:id="rId11"/>
              </a:rPr>
              <a:t>https://humanresearchroadmap.nasa.gov/risks/risk.aspx?i=92</a:t>
            </a:r>
            <a:endParaRPr sz="1100">
              <a:solidFill>
                <a:srgbClr val="BF9000"/>
              </a:solidFill>
              <a:latin typeface="Roboto"/>
              <a:ea typeface="Roboto"/>
              <a:cs typeface="Roboto"/>
              <a:sym typeface="Roboto"/>
            </a:endParaRPr>
          </a:p>
          <a:p>
            <a:pPr indent="-298450" lvl="0" marL="457200" marR="0" rtl="0" algn="l">
              <a:lnSpc>
                <a:spcPct val="100000"/>
              </a:lnSpc>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NASA International Space Station</a:t>
            </a:r>
            <a:r>
              <a:rPr lang="es-419" sz="1100">
                <a:solidFill>
                  <a:srgbClr val="FFFFFF"/>
                </a:solidFill>
                <a:latin typeface="Roboto"/>
                <a:ea typeface="Roboto"/>
                <a:cs typeface="Roboto"/>
                <a:sym typeface="Roboto"/>
              </a:rPr>
              <a:t> </a:t>
            </a:r>
            <a:r>
              <a:rPr lang="es-419" sz="1100">
                <a:solidFill>
                  <a:srgbClr val="FFFFFF"/>
                </a:solidFill>
                <a:uFill>
                  <a:noFill/>
                </a:uFill>
                <a:latin typeface="Roboto"/>
                <a:ea typeface="Roboto"/>
                <a:cs typeface="Roboto"/>
                <a:sym typeface="Roboto"/>
                <a:hlinkClick r:id="rId12"/>
              </a:rPr>
              <a:t>https://www.nasa.gov/feature/facts-and-figures</a:t>
            </a:r>
            <a:endParaRPr sz="1100">
              <a:solidFill>
                <a:srgbClr val="FFFFFF"/>
              </a:solidFill>
              <a:latin typeface="Roboto"/>
              <a:ea typeface="Roboto"/>
              <a:cs typeface="Roboto"/>
              <a:sym typeface="Roboto"/>
            </a:endParaRPr>
          </a:p>
          <a:p>
            <a:pPr indent="-298450" lvl="0" marL="457200" marR="0" rtl="0" algn="l">
              <a:lnSpc>
                <a:spcPct val="100000"/>
              </a:lnSpc>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Isolation/Confinement</a:t>
            </a:r>
            <a:r>
              <a:rPr lang="es-419" sz="1100">
                <a:solidFill>
                  <a:srgbClr val="FFFFFF"/>
                </a:solidFill>
                <a:latin typeface="Roboto"/>
                <a:ea typeface="Roboto"/>
                <a:cs typeface="Roboto"/>
                <a:sym typeface="Roboto"/>
              </a:rPr>
              <a:t> </a:t>
            </a:r>
            <a:r>
              <a:rPr lang="es-419" sz="1100">
                <a:solidFill>
                  <a:srgbClr val="FFFFFF"/>
                </a:solidFill>
                <a:uFill>
                  <a:noFill/>
                </a:uFill>
                <a:latin typeface="Roboto"/>
                <a:ea typeface="Roboto"/>
                <a:cs typeface="Roboto"/>
                <a:sym typeface="Roboto"/>
                <a:hlinkClick r:id="rId13"/>
              </a:rPr>
              <a:t>https://www.nasa.gov/hrp/bodyinspace</a:t>
            </a:r>
            <a:endParaRPr sz="1100">
              <a:solidFill>
                <a:srgbClr val="FFFFFF"/>
              </a:solidFill>
              <a:latin typeface="Roboto"/>
              <a:ea typeface="Roboto"/>
              <a:cs typeface="Roboto"/>
              <a:sym typeface="Roboto"/>
            </a:endParaRPr>
          </a:p>
          <a:p>
            <a:pPr indent="-298450" lvl="0" marL="457200" marR="0" rtl="0" algn="l">
              <a:lnSpc>
                <a:spcPct val="100000"/>
              </a:lnSpc>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Expeditionary behavior skills </a:t>
            </a:r>
            <a:r>
              <a:rPr lang="es-419" sz="1100">
                <a:solidFill>
                  <a:srgbClr val="FFFFFF"/>
                </a:solidFill>
                <a:uFill>
                  <a:noFill/>
                </a:uFill>
                <a:latin typeface="Roboto"/>
                <a:ea typeface="Roboto"/>
                <a:cs typeface="Roboto"/>
                <a:sym typeface="Roboto"/>
                <a:hlinkClick r:id="rId14"/>
              </a:rPr>
              <a:t>https://www.nasa.gov/feature/an-astronaut-s-tips-for-living-in-space-or-anywhere</a:t>
            </a:r>
            <a:endParaRPr sz="1100">
              <a:solidFill>
                <a:srgbClr val="FFFFFF"/>
              </a:solidFill>
              <a:latin typeface="Roboto"/>
              <a:ea typeface="Roboto"/>
              <a:cs typeface="Roboto"/>
              <a:sym typeface="Roboto"/>
            </a:endParaRPr>
          </a:p>
          <a:p>
            <a:pPr indent="-298450" lvl="0" marL="457200" marR="0" rtl="0" algn="l">
              <a:lnSpc>
                <a:spcPct val="100000"/>
              </a:lnSpc>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Characterization of Psychological Risk, Overlap with Physical Health, and Associated Performance in Isolated, Confined, Extreme (ICE) Environments</a:t>
            </a:r>
            <a:r>
              <a:rPr lang="es-419" sz="1100">
                <a:solidFill>
                  <a:srgbClr val="FFFFFF"/>
                </a:solidFill>
                <a:latin typeface="Roboto"/>
                <a:ea typeface="Roboto"/>
                <a:cs typeface="Roboto"/>
                <a:sym typeface="Roboto"/>
              </a:rPr>
              <a:t> </a:t>
            </a:r>
            <a:r>
              <a:rPr lang="es-419" sz="1100">
                <a:solidFill>
                  <a:srgbClr val="FFFFFF"/>
                </a:solidFill>
                <a:uFill>
                  <a:noFill/>
                </a:uFill>
                <a:latin typeface="Roboto"/>
                <a:ea typeface="Roboto"/>
                <a:cs typeface="Roboto"/>
                <a:sym typeface="Roboto"/>
                <a:hlinkClick r:id="rId15"/>
              </a:rPr>
              <a:t>https://taskbook.nasaprs.com/tbp/index.cfm?action=public_query_taskbook_content&amp;TASKID=12495</a:t>
            </a:r>
            <a:endParaRPr sz="1100">
              <a:solidFill>
                <a:srgbClr val="FFFFFF"/>
              </a:solidFill>
              <a:latin typeface="Roboto"/>
              <a:ea typeface="Roboto"/>
              <a:cs typeface="Roboto"/>
              <a:sym typeface="Roboto"/>
            </a:endParaRPr>
          </a:p>
          <a:p>
            <a:pPr indent="-298450" lvl="0" marL="457200" marR="0" rtl="0" algn="l">
              <a:lnSpc>
                <a:spcPct val="100000"/>
              </a:lnSpc>
              <a:spcBef>
                <a:spcPts val="0"/>
              </a:spcBef>
              <a:spcAft>
                <a:spcPts val="0"/>
              </a:spcAft>
              <a:buClr>
                <a:srgbClr val="BF9000"/>
              </a:buClr>
              <a:buSzPts val="1100"/>
              <a:buFont typeface="Roboto"/>
              <a:buChar char="●"/>
            </a:pPr>
            <a:r>
              <a:rPr lang="es-419" sz="1100">
                <a:solidFill>
                  <a:srgbClr val="BF9000"/>
                </a:solidFill>
                <a:latin typeface="Roboto"/>
                <a:ea typeface="Roboto"/>
                <a:cs typeface="Roboto"/>
                <a:sym typeface="Roboto"/>
              </a:rPr>
              <a:t>Psychological Stress Associated with the COVID-19 Crisis</a:t>
            </a:r>
            <a:r>
              <a:rPr lang="es-419" sz="1100">
                <a:solidFill>
                  <a:srgbClr val="FFFFFF"/>
                </a:solidFill>
                <a:latin typeface="Roboto"/>
                <a:ea typeface="Roboto"/>
                <a:cs typeface="Roboto"/>
                <a:sym typeface="Roboto"/>
              </a:rPr>
              <a:t> </a:t>
            </a:r>
            <a:r>
              <a:rPr lang="es-419" sz="1100">
                <a:solidFill>
                  <a:srgbClr val="FFFFFF"/>
                </a:solidFill>
                <a:uFill>
                  <a:noFill/>
                </a:uFill>
                <a:latin typeface="Roboto"/>
                <a:ea typeface="Roboto"/>
                <a:cs typeface="Roboto"/>
                <a:sym typeface="Roboto"/>
                <a:hlinkClick r:id="rId16"/>
              </a:rPr>
              <a:t>https://www.nlm.nih.gov/dr2/Psychological_Stress_Associated_with_the_COVID-19_Crisis_14.pdf</a:t>
            </a:r>
            <a:endParaRPr sz="1100">
              <a:solidFill>
                <a:srgbClr val="FFFFFF"/>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id="105" name="Google Shape;105;p18"/>
          <p:cNvPicPr preferRelativeResize="0"/>
          <p:nvPr/>
        </p:nvPicPr>
        <p:blipFill>
          <a:blip r:embed="rId3">
            <a:alphaModFix/>
          </a:blip>
          <a:stretch>
            <a:fillRect/>
          </a:stretch>
        </p:blipFill>
        <p:spPr>
          <a:xfrm>
            <a:off x="0" y="0"/>
            <a:ext cx="9144000" cy="5143500"/>
          </a:xfrm>
          <a:prstGeom prst="rect">
            <a:avLst/>
          </a:prstGeom>
          <a:noFill/>
          <a:ln>
            <a:noFill/>
          </a:ln>
        </p:spPr>
      </p:pic>
      <p:grpSp>
        <p:nvGrpSpPr>
          <p:cNvPr id="106" name="Google Shape;106;p18"/>
          <p:cNvGrpSpPr/>
          <p:nvPr/>
        </p:nvGrpSpPr>
        <p:grpSpPr>
          <a:xfrm>
            <a:off x="2776499" y="776250"/>
            <a:ext cx="3591000" cy="3591000"/>
            <a:chOff x="2776499" y="776250"/>
            <a:chExt cx="3591000" cy="3591000"/>
          </a:xfrm>
        </p:grpSpPr>
        <p:sp>
          <p:nvSpPr>
            <p:cNvPr id="107" name="Google Shape;107;p18"/>
            <p:cNvSpPr/>
            <p:nvPr/>
          </p:nvSpPr>
          <p:spPr>
            <a:xfrm>
              <a:off x="2776499" y="776250"/>
              <a:ext cx="3591000" cy="3591000"/>
            </a:xfrm>
            <a:prstGeom prst="ellipse">
              <a:avLst/>
            </a:prstGeom>
            <a:noFill/>
            <a:ln cap="flat" cmpd="sng" w="38100">
              <a:solidFill>
                <a:schemeClr val="lt1"/>
              </a:solidFill>
              <a:prstDash val="solid"/>
              <a:round/>
              <a:headEnd len="sm" w="sm" type="none"/>
              <a:tailEnd len="sm" w="sm" type="none"/>
            </a:ln>
            <a:effectLst>
              <a:outerShdw blurRad="57150" rotWithShape="0" algn="bl" dir="5400000" dist="190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8"/>
            <p:cNvSpPr txBox="1"/>
            <p:nvPr/>
          </p:nvSpPr>
          <p:spPr>
            <a:xfrm>
              <a:off x="2963699" y="2870625"/>
              <a:ext cx="3216600" cy="666900"/>
            </a:xfrm>
            <a:prstGeom prst="rect">
              <a:avLst/>
            </a:prstGeom>
            <a:noFill/>
            <a:ln>
              <a:noFill/>
            </a:ln>
            <a:effectLst>
              <a:outerShdw blurRad="57150" rotWithShape="0" algn="bl" dir="5400000" dist="19050">
                <a:srgbClr val="000000"/>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s-419" sz="2900">
                  <a:solidFill>
                    <a:srgbClr val="FFFFFF"/>
                  </a:solidFill>
                  <a:latin typeface="Pacifico"/>
                  <a:ea typeface="Pacifico"/>
                  <a:cs typeface="Pacifico"/>
                  <a:sym typeface="Pacifico"/>
                </a:rPr>
                <a:t>Virtual Rocket</a:t>
              </a:r>
              <a:endParaRPr b="1" sz="2900">
                <a:solidFill>
                  <a:srgbClr val="FFFFFF"/>
                </a:solidFill>
                <a:latin typeface="Pacifico"/>
                <a:ea typeface="Pacifico"/>
                <a:cs typeface="Pacifico"/>
                <a:sym typeface="Pacifico"/>
              </a:endParaRPr>
            </a:p>
          </p:txBody>
        </p:sp>
        <p:pic>
          <p:nvPicPr>
            <p:cNvPr id="109" name="Google Shape;109;p18"/>
            <p:cNvPicPr preferRelativeResize="0"/>
            <p:nvPr/>
          </p:nvPicPr>
          <p:blipFill>
            <a:blip r:embed="rId4">
              <a:alphaModFix/>
            </a:blip>
            <a:stretch>
              <a:fillRect/>
            </a:stretch>
          </p:blipFill>
          <p:spPr>
            <a:xfrm>
              <a:off x="3868190" y="1330400"/>
              <a:ext cx="1407619" cy="1407651"/>
            </a:xfrm>
            <a:prstGeom prst="rect">
              <a:avLst/>
            </a:prstGeom>
            <a:noFill/>
            <a:ln>
              <a:noFill/>
            </a:ln>
          </p:spPr>
        </p:pic>
      </p:grpSp>
      <p:pic>
        <p:nvPicPr>
          <p:cNvPr id="110" name="Google Shape;110;p18"/>
          <p:cNvPicPr preferRelativeResize="0"/>
          <p:nvPr/>
        </p:nvPicPr>
        <p:blipFill rotWithShape="1">
          <a:blip r:embed="rId5">
            <a:alphaModFix/>
          </a:blip>
          <a:srcRect b="7624" l="27439" r="27393" t="6228"/>
          <a:stretch/>
        </p:blipFill>
        <p:spPr>
          <a:xfrm>
            <a:off x="7213925" y="3205263"/>
            <a:ext cx="1778400" cy="1704900"/>
          </a:xfrm>
          <a:prstGeom prst="ellipse">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